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6" r:id="rId1"/>
  </p:sldMasterIdLst>
  <p:notesMasterIdLst>
    <p:notesMasterId r:id="rId2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71" r:id="rId15"/>
    <p:sldId id="272" r:id="rId16"/>
    <p:sldId id="277" r:id="rId17"/>
    <p:sldId id="278" r:id="rId18"/>
    <p:sldId id="279" r:id="rId19"/>
    <p:sldId id="276" r:id="rId20"/>
    <p:sldId id="283" r:id="rId21"/>
    <p:sldId id="280" r:id="rId22"/>
    <p:sldId id="281" r:id="rId23"/>
    <p:sldId id="282" r:id="rId24"/>
    <p:sldId id="269" r:id="rId25"/>
    <p:sldId id="270" r:id="rId26"/>
    <p:sldId id="284" r:id="rId2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file:///C:\Users\&#1057;&#1077;&#1088;&#1075;&#1077;&#1081;\Desktop\&#1086;&#1090;&#1095;&#1077;&#1090;%202018\&#1060;&#1080;&#1079;&#1080;&#1082;&#1072;++.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defRPr/>
            </a:pPr>
            <a:r>
              <a:rPr lang="ru-RU" sz="1800" b="0" i="0" baseline="0" dirty="0">
                <a:effectLst/>
              </a:rPr>
              <a:t>Диаграмма распределения участников ОГЭ </a:t>
            </a:r>
            <a:br>
              <a:rPr lang="ru-RU" sz="1800" b="0" i="0" baseline="0" dirty="0">
                <a:effectLst/>
              </a:rPr>
            </a:br>
            <a:r>
              <a:rPr lang="ru-RU" sz="1800" b="0" i="0" baseline="0" dirty="0" smtClean="0">
                <a:effectLst/>
              </a:rPr>
              <a:t>по </a:t>
            </a:r>
            <a:r>
              <a:rPr lang="ru-RU" sz="1800" b="0" i="0" baseline="0" dirty="0">
                <a:effectLst/>
              </a:rPr>
              <a:t>учебному предмету по тестовым баллам в 2018 </a:t>
            </a:r>
            <a:endParaRPr lang="ru-RU" dirty="0">
              <a:effectLst/>
            </a:endParaRPr>
          </a:p>
        </c:rich>
      </c:tx>
      <c:layout>
        <c:manualLayout>
          <c:xMode val="edge"/>
          <c:yMode val="edge"/>
          <c:x val="0.17383913864643069"/>
          <c:y val="4.1699570918546595E-3"/>
        </c:manualLayout>
      </c:layout>
    </c:title>
    <c:plotArea>
      <c:layout/>
      <c:barChart>
        <c:barDir val="col"/>
        <c:grouping val="clustered"/>
        <c:ser>
          <c:idx val="0"/>
          <c:order val="0"/>
          <c:tx>
            <c:strRef>
              <c:f>'2018 год'!$A$55</c:f>
              <c:strCache>
                <c:ptCount val="1"/>
                <c:pt idx="0">
                  <c:v>Кол-во участников</c:v>
                </c:pt>
              </c:strCache>
            </c:strRef>
          </c:tx>
          <c:cat>
            <c:numRef>
              <c:f>'2018 год'!$B$56:$AI$56</c:f>
              <c:numCache>
                <c:formatCode>General</c:formatCode>
                <c:ptCount val="34"/>
                <c:pt idx="0">
                  <c:v>17</c:v>
                </c:pt>
                <c:pt idx="1">
                  <c:v>20</c:v>
                </c:pt>
                <c:pt idx="2">
                  <c:v>22</c:v>
                </c:pt>
                <c:pt idx="3">
                  <c:v>25</c:v>
                </c:pt>
                <c:pt idx="4">
                  <c:v>27</c:v>
                </c:pt>
                <c:pt idx="5">
                  <c:v>30</c:v>
                </c:pt>
                <c:pt idx="6">
                  <c:v>32</c:v>
                </c:pt>
                <c:pt idx="7">
                  <c:v>35</c:v>
                </c:pt>
                <c:pt idx="8">
                  <c:v>37</c:v>
                </c:pt>
                <c:pt idx="9">
                  <c:v>40</c:v>
                </c:pt>
                <c:pt idx="10">
                  <c:v>42</c:v>
                </c:pt>
                <c:pt idx="11">
                  <c:v>45</c:v>
                </c:pt>
                <c:pt idx="12">
                  <c:v>47</c:v>
                </c:pt>
                <c:pt idx="13">
                  <c:v>50</c:v>
                </c:pt>
                <c:pt idx="14">
                  <c:v>52</c:v>
                </c:pt>
                <c:pt idx="15">
                  <c:v>55</c:v>
                </c:pt>
                <c:pt idx="16">
                  <c:v>57</c:v>
                </c:pt>
                <c:pt idx="17">
                  <c:v>60</c:v>
                </c:pt>
                <c:pt idx="18">
                  <c:v>62</c:v>
                </c:pt>
                <c:pt idx="19">
                  <c:v>65</c:v>
                </c:pt>
                <c:pt idx="20">
                  <c:v>67</c:v>
                </c:pt>
                <c:pt idx="21">
                  <c:v>70</c:v>
                </c:pt>
                <c:pt idx="22">
                  <c:v>72</c:v>
                </c:pt>
                <c:pt idx="23">
                  <c:v>75</c:v>
                </c:pt>
                <c:pt idx="24">
                  <c:v>77</c:v>
                </c:pt>
                <c:pt idx="25">
                  <c:v>80</c:v>
                </c:pt>
                <c:pt idx="26">
                  <c:v>82</c:v>
                </c:pt>
                <c:pt idx="27">
                  <c:v>85</c:v>
                </c:pt>
                <c:pt idx="28">
                  <c:v>87</c:v>
                </c:pt>
                <c:pt idx="29">
                  <c:v>90</c:v>
                </c:pt>
                <c:pt idx="30">
                  <c:v>92</c:v>
                </c:pt>
                <c:pt idx="31">
                  <c:v>95</c:v>
                </c:pt>
                <c:pt idx="32">
                  <c:v>97</c:v>
                </c:pt>
                <c:pt idx="33">
                  <c:v>100</c:v>
                </c:pt>
              </c:numCache>
            </c:numRef>
          </c:cat>
          <c:val>
            <c:numRef>
              <c:f>'2018 год'!$B$55:$AI$55</c:f>
              <c:numCache>
                <c:formatCode>General</c:formatCode>
                <c:ptCount val="34"/>
                <c:pt idx="0">
                  <c:v>2</c:v>
                </c:pt>
                <c:pt idx="1">
                  <c:v>2</c:v>
                </c:pt>
                <c:pt idx="2">
                  <c:v>1</c:v>
                </c:pt>
                <c:pt idx="3">
                  <c:v>5</c:v>
                </c:pt>
                <c:pt idx="4">
                  <c:v>14</c:v>
                </c:pt>
                <c:pt idx="5">
                  <c:v>12</c:v>
                </c:pt>
                <c:pt idx="6">
                  <c:v>11</c:v>
                </c:pt>
                <c:pt idx="7">
                  <c:v>19</c:v>
                </c:pt>
                <c:pt idx="8">
                  <c:v>24</c:v>
                </c:pt>
                <c:pt idx="9">
                  <c:v>28</c:v>
                </c:pt>
                <c:pt idx="10">
                  <c:v>30</c:v>
                </c:pt>
                <c:pt idx="11">
                  <c:v>26</c:v>
                </c:pt>
                <c:pt idx="12">
                  <c:v>34</c:v>
                </c:pt>
                <c:pt idx="13">
                  <c:v>38</c:v>
                </c:pt>
                <c:pt idx="14">
                  <c:v>24</c:v>
                </c:pt>
                <c:pt idx="15">
                  <c:v>32</c:v>
                </c:pt>
                <c:pt idx="16">
                  <c:v>37</c:v>
                </c:pt>
                <c:pt idx="17">
                  <c:v>28</c:v>
                </c:pt>
                <c:pt idx="18">
                  <c:v>29</c:v>
                </c:pt>
                <c:pt idx="19">
                  <c:v>18</c:v>
                </c:pt>
                <c:pt idx="20">
                  <c:v>29</c:v>
                </c:pt>
                <c:pt idx="21">
                  <c:v>20</c:v>
                </c:pt>
                <c:pt idx="22">
                  <c:v>22</c:v>
                </c:pt>
                <c:pt idx="23">
                  <c:v>12</c:v>
                </c:pt>
                <c:pt idx="24">
                  <c:v>26</c:v>
                </c:pt>
                <c:pt idx="25">
                  <c:v>24</c:v>
                </c:pt>
                <c:pt idx="26">
                  <c:v>18</c:v>
                </c:pt>
                <c:pt idx="27">
                  <c:v>21</c:v>
                </c:pt>
                <c:pt idx="28">
                  <c:v>20</c:v>
                </c:pt>
                <c:pt idx="29">
                  <c:v>11</c:v>
                </c:pt>
                <c:pt idx="30">
                  <c:v>13</c:v>
                </c:pt>
                <c:pt idx="31">
                  <c:v>6</c:v>
                </c:pt>
                <c:pt idx="32">
                  <c:v>4</c:v>
                </c:pt>
                <c:pt idx="33">
                  <c:v>1</c:v>
                </c:pt>
              </c:numCache>
            </c:numRef>
          </c:val>
        </c:ser>
        <c:axId val="53355648"/>
        <c:axId val="53363072"/>
      </c:barChart>
      <c:catAx>
        <c:axId val="53355648"/>
        <c:scaling>
          <c:orientation val="minMax"/>
        </c:scaling>
        <c:axPos val="b"/>
        <c:numFmt formatCode="General" sourceLinked="1"/>
        <c:tickLblPos val="nextTo"/>
        <c:crossAx val="53363072"/>
        <c:crosses val="autoZero"/>
        <c:auto val="1"/>
        <c:lblAlgn val="ctr"/>
        <c:lblOffset val="100"/>
      </c:catAx>
      <c:valAx>
        <c:axId val="53363072"/>
        <c:scaling>
          <c:orientation val="minMax"/>
        </c:scaling>
        <c:axPos val="l"/>
        <c:majorGridlines/>
        <c:numFmt formatCode="General" sourceLinked="1"/>
        <c:tickLblPos val="nextTo"/>
        <c:crossAx val="53355648"/>
        <c:crosses val="autoZero"/>
        <c:crossBetween val="between"/>
      </c:valAx>
    </c:plotArea>
    <c:legend>
      <c:legendPos val="r"/>
      <c:layout/>
    </c:legend>
    <c:plotVisOnly val="1"/>
    <c:dispBlanksAs val="gap"/>
  </c:chart>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586219E-2782-4819-B791-D1F36F94F19E}" type="datetimeFigureOut">
              <a:rPr lang="ru-RU" smtClean="0"/>
              <a:t>26.02.2019</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C53AEA4-8BFF-4F48-860E-BB25F7F09543}" type="slidenum">
              <a:rPr lang="ru-RU" smtClean="0"/>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2C53AEA4-8BFF-4F48-860E-BB25F7F09543}" type="slidenum">
              <a:rPr lang="ru-RU" smtClean="0"/>
              <a:t>14</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2C53AEA4-8BFF-4F48-860E-BB25F7F09543}" type="slidenum">
              <a:rPr lang="ru-RU" smtClean="0"/>
              <a:t>21</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2C53AEA4-8BFF-4F48-860E-BB25F7F09543}" type="slidenum">
              <a:rPr lang="ru-RU" smtClean="0"/>
              <a:t>22</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3">
        <a:schemeClr val="bg1"/>
      </p:bgRef>
    </p:bg>
    <p:spTree>
      <p:nvGrpSpPr>
        <p:cNvPr id="1" name=""/>
        <p:cNvGrpSpPr/>
        <p:nvPr/>
      </p:nvGrpSpPr>
      <p:grpSpPr>
        <a:xfrm>
          <a:off x="0" y="0"/>
          <a:ext cx="0" cy="0"/>
          <a:chOff x="0" y="0"/>
          <a:chExt cx="0" cy="0"/>
        </a:xfrm>
      </p:grpSpPr>
      <p:sp>
        <p:nvSpPr>
          <p:cNvPr id="12" name="Прямоугольник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Скругленный прямоугольник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Подзаголовок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p:txBody>
          <a:bodyPr/>
          <a:lstStyle/>
          <a:p>
            <a:fld id="{BBFA04C1-F16D-4557-9B0E-2753C90F7140}" type="datetimeFigureOut">
              <a:rPr lang="ru-RU" smtClean="0"/>
              <a:t>26.02.2019</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29" name="Номер слайда 28"/>
          <p:cNvSpPr>
            <a:spLocks noGrp="1"/>
          </p:cNvSpPr>
          <p:nvPr>
            <p:ph type="sldNum" sz="quarter" idx="12"/>
          </p:nvPr>
        </p:nvSpPr>
        <p:spPr/>
        <p:txBody>
          <a:bodyPr lIns="0" tIns="0" rIns="0" bIns="0">
            <a:noAutofit/>
          </a:bodyPr>
          <a:lstStyle>
            <a:lvl1pPr>
              <a:defRPr sz="1400">
                <a:solidFill>
                  <a:srgbClr val="FFFFFF"/>
                </a:solidFill>
              </a:defRPr>
            </a:lvl1pPr>
          </a:lstStyle>
          <a:p>
            <a:fld id="{3B723EB1-9952-41B3-9333-C643219C9156}" type="slidenum">
              <a:rPr lang="ru-RU" smtClean="0"/>
              <a:t>‹#›</a:t>
            </a:fld>
            <a:endParaRPr lang="ru-RU"/>
          </a:p>
        </p:txBody>
      </p:sp>
      <p:sp>
        <p:nvSpPr>
          <p:cNvPr id="7" name="Прямоугольник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BFA04C1-F16D-4557-9B0E-2753C90F7140}" type="datetimeFigureOut">
              <a:rPr lang="ru-RU" smtClean="0"/>
              <a:t>26.02.2019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B723EB1-9952-41B3-9333-C643219C9156}"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41"/>
            <a:ext cx="201168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914400" y="274640"/>
            <a:ext cx="55626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BFA04C1-F16D-4557-9B0E-2753C90F7140}" type="datetimeFigureOut">
              <a:rPr lang="ru-RU" smtClean="0"/>
              <a:t>26.02.2019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B723EB1-9952-41B3-9333-C643219C9156}"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4" name="Дата 3"/>
          <p:cNvSpPr>
            <a:spLocks noGrp="1"/>
          </p:cNvSpPr>
          <p:nvPr>
            <p:ph type="dt" sz="half" idx="10"/>
          </p:nvPr>
        </p:nvSpPr>
        <p:spPr/>
        <p:txBody>
          <a:bodyPr/>
          <a:lstStyle/>
          <a:p>
            <a:fld id="{BBFA04C1-F16D-4557-9B0E-2753C90F7140}" type="datetimeFigureOut">
              <a:rPr lang="ru-RU" smtClean="0"/>
              <a:t>26.02.2019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B723EB1-9952-41B3-9333-C643219C9156}" type="slidenum">
              <a:rPr lang="ru-RU" smtClean="0"/>
              <a:t>‹#›</a:t>
            </a:fld>
            <a:endParaRPr lang="ru-RU"/>
          </a:p>
        </p:txBody>
      </p:sp>
      <p:sp>
        <p:nvSpPr>
          <p:cNvPr id="8" name="Содержимое 7"/>
          <p:cNvSpPr>
            <a:spLocks noGrp="1"/>
          </p:cNvSpPr>
          <p:nvPr>
            <p:ph sz="quarter" idx="1"/>
          </p:nvPr>
        </p:nvSpPr>
        <p:spPr>
          <a:xfrm>
            <a:off x="914400" y="1447800"/>
            <a:ext cx="7772400" cy="45720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1"/>
      </p:bgRef>
    </p:bg>
    <p:spTree>
      <p:nvGrpSpPr>
        <p:cNvPr id="1" name=""/>
        <p:cNvGrpSpPr/>
        <p:nvPr/>
      </p:nvGrpSpPr>
      <p:grpSpPr>
        <a:xfrm>
          <a:off x="0" y="0"/>
          <a:ext cx="0" cy="0"/>
          <a:chOff x="0" y="0"/>
          <a:chExt cx="0" cy="0"/>
        </a:xfrm>
      </p:grpSpPr>
      <p:sp>
        <p:nvSpPr>
          <p:cNvPr id="11" name="Прямоугольник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Скругленный прямоугольник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722313" y="952500"/>
            <a:ext cx="7772400" cy="1362075"/>
          </a:xfrm>
        </p:spPr>
        <p:txBody>
          <a:bodyPr anchor="b" anchorCtr="0"/>
          <a:lstStyle>
            <a:lvl1pPr algn="l">
              <a:buNone/>
              <a:defRPr sz="4000" b="0" cap="none"/>
            </a:lvl1pPr>
          </a:lstStyle>
          <a:p>
            <a:r>
              <a:rPr kumimoji="0" lang="ru-RU" smtClean="0"/>
              <a:t>Образец заголовка</a:t>
            </a:r>
            <a:endParaRPr kumimoji="0" lang="en-US"/>
          </a:p>
        </p:txBody>
      </p:sp>
      <p:sp>
        <p:nvSpPr>
          <p:cNvPr id="3" name="Текст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BBFA04C1-F16D-4557-9B0E-2753C90F7140}" type="datetimeFigureOut">
              <a:rPr lang="ru-RU" smtClean="0"/>
              <a:t>26.02.2019</a:t>
            </a:fld>
            <a:endParaRPr lang="ru-RU"/>
          </a:p>
        </p:txBody>
      </p:sp>
      <p:sp>
        <p:nvSpPr>
          <p:cNvPr id="5" name="Нижний колонтитул 4"/>
          <p:cNvSpPr>
            <a:spLocks noGrp="1"/>
          </p:cNvSpPr>
          <p:nvPr>
            <p:ph type="ftr" sz="quarter" idx="11"/>
          </p:nvPr>
        </p:nvSpPr>
        <p:spPr>
          <a:xfrm>
            <a:off x="800100" y="6172200"/>
            <a:ext cx="4000500" cy="457200"/>
          </a:xfrm>
        </p:spPr>
        <p:txBody>
          <a:bodyPr/>
          <a:lstStyle/>
          <a:p>
            <a:endParaRPr lang="ru-RU"/>
          </a:p>
        </p:txBody>
      </p:sp>
      <p:sp>
        <p:nvSpPr>
          <p:cNvPr id="7" name="Прямоугольник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Прямоугольник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оугольник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Номер слайда 5"/>
          <p:cNvSpPr>
            <a:spLocks noGrp="1"/>
          </p:cNvSpPr>
          <p:nvPr>
            <p:ph type="sldNum" sz="quarter" idx="12"/>
          </p:nvPr>
        </p:nvSpPr>
        <p:spPr>
          <a:xfrm>
            <a:off x="146304" y="6208776"/>
            <a:ext cx="457200" cy="457200"/>
          </a:xfrm>
        </p:spPr>
        <p:txBody>
          <a:bodyPr/>
          <a:lstStyle/>
          <a:p>
            <a:fld id="{3B723EB1-9952-41B3-9333-C643219C9156}" type="slidenum">
              <a:rPr lang="ru-RU" smtClean="0"/>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BBFA04C1-F16D-4557-9B0E-2753C90F7140}" type="datetimeFigureOut">
              <a:rPr lang="ru-RU" smtClean="0"/>
              <a:t>26.02.2019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B723EB1-9952-41B3-9333-C643219C9156}" type="slidenum">
              <a:rPr lang="ru-RU" smtClean="0"/>
              <a:t>‹#›</a:t>
            </a:fld>
            <a:endParaRPr lang="ru-RU"/>
          </a:p>
        </p:txBody>
      </p:sp>
      <p:sp>
        <p:nvSpPr>
          <p:cNvPr id="9" name="Содержимое 8"/>
          <p:cNvSpPr>
            <a:spLocks noGrp="1"/>
          </p:cNvSpPr>
          <p:nvPr>
            <p:ph sz="quarter" idx="1"/>
          </p:nvPr>
        </p:nvSpPr>
        <p:spPr>
          <a:xfrm>
            <a:off x="914400" y="1447800"/>
            <a:ext cx="3749040" cy="45720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Содержимое 10"/>
          <p:cNvSpPr>
            <a:spLocks noGrp="1"/>
          </p:cNvSpPr>
          <p:nvPr>
            <p:ph sz="quarter" idx="2"/>
          </p:nvPr>
        </p:nvSpPr>
        <p:spPr>
          <a:xfrm>
            <a:off x="4933950" y="1447800"/>
            <a:ext cx="3749040" cy="45720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273050"/>
            <a:ext cx="7772400" cy="1143000"/>
          </a:xfrm>
        </p:spPr>
        <p:txBody>
          <a:bodyPr anchor="b" anchorCtr="0"/>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7" name="Дата 6"/>
          <p:cNvSpPr>
            <a:spLocks noGrp="1"/>
          </p:cNvSpPr>
          <p:nvPr>
            <p:ph type="dt" sz="half" idx="10"/>
          </p:nvPr>
        </p:nvSpPr>
        <p:spPr/>
        <p:txBody>
          <a:bodyPr/>
          <a:lstStyle/>
          <a:p>
            <a:fld id="{BBFA04C1-F16D-4557-9B0E-2753C90F7140}" type="datetimeFigureOut">
              <a:rPr lang="ru-RU" smtClean="0"/>
              <a:t>26.02.2019</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3B723EB1-9952-41B3-9333-C643219C9156}" type="slidenum">
              <a:rPr lang="ru-RU" smtClean="0"/>
              <a:t>‹#›</a:t>
            </a:fld>
            <a:endParaRPr lang="ru-RU"/>
          </a:p>
        </p:txBody>
      </p:sp>
      <p:sp>
        <p:nvSpPr>
          <p:cNvPr id="11" name="Содержимое 10"/>
          <p:cNvSpPr>
            <a:spLocks noGrp="1"/>
          </p:cNvSpPr>
          <p:nvPr>
            <p:ph sz="half" idx="2"/>
          </p:nvPr>
        </p:nvSpPr>
        <p:spPr>
          <a:xfrm>
            <a:off x="914400" y="2247900"/>
            <a:ext cx="3733800" cy="38862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4"/>
          </p:nvPr>
        </p:nvSpPr>
        <p:spPr>
          <a:xfrm>
            <a:off x="4953000" y="2247900"/>
            <a:ext cx="3733800" cy="38862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BBFA04C1-F16D-4557-9B0E-2753C90F7140}" type="datetimeFigureOut">
              <a:rPr lang="ru-RU" smtClean="0"/>
              <a:t>26.02.2019</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3B723EB1-9952-41B3-9333-C643219C9156}"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BFA04C1-F16D-4557-9B0E-2753C90F7140}" type="datetimeFigureOut">
              <a:rPr lang="ru-RU" smtClean="0"/>
              <a:t>26.02.2019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3B723EB1-9952-41B3-9333-C643219C9156}"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8" name="Прямоугольник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Скругленный прямоугольник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914400" y="273050"/>
            <a:ext cx="7772400" cy="1143000"/>
          </a:xfrm>
        </p:spPr>
        <p:txBody>
          <a:bodyPr anchor="b" anchorCtr="0"/>
          <a:lstStyle>
            <a:lvl1pPr algn="l">
              <a:buNone/>
              <a:defRPr sz="4000" b="0"/>
            </a:lvl1pPr>
          </a:lstStyle>
          <a:p>
            <a:r>
              <a:rPr kumimoji="0" lang="ru-RU" smtClean="0"/>
              <a:t>Образец заголовка</a:t>
            </a:r>
            <a:endParaRPr kumimoji="0" lang="en-US"/>
          </a:p>
        </p:txBody>
      </p:sp>
      <p:sp>
        <p:nvSpPr>
          <p:cNvPr id="3" name="Текст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BBFA04C1-F16D-4557-9B0E-2753C90F7140}" type="datetimeFigureOut">
              <a:rPr lang="ru-RU" smtClean="0"/>
              <a:t>26.02.2019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B723EB1-9952-41B3-9333-C643219C9156}" type="slidenum">
              <a:rPr lang="ru-RU" smtClean="0"/>
              <a:t>‹#›</a:t>
            </a:fld>
            <a:endParaRPr lang="ru-RU"/>
          </a:p>
        </p:txBody>
      </p:sp>
      <p:sp>
        <p:nvSpPr>
          <p:cNvPr id="11" name="Содержимое 10"/>
          <p:cNvSpPr>
            <a:spLocks noGrp="1"/>
          </p:cNvSpPr>
          <p:nvPr>
            <p:ph sz="quarter" idx="1"/>
          </p:nvPr>
        </p:nvSpPr>
        <p:spPr>
          <a:xfrm>
            <a:off x="2971800" y="1600200"/>
            <a:ext cx="5715000" cy="44958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BBFA04C1-F16D-4557-9B0E-2753C90F7140}" type="datetimeFigureOut">
              <a:rPr lang="ru-RU" smtClean="0"/>
              <a:t>26.02.2019</a:t>
            </a:fld>
            <a:endParaRPr lang="ru-RU"/>
          </a:p>
        </p:txBody>
      </p:sp>
      <p:sp>
        <p:nvSpPr>
          <p:cNvPr id="6" name="Нижний колонтитул 5"/>
          <p:cNvSpPr>
            <a:spLocks noGrp="1"/>
          </p:cNvSpPr>
          <p:nvPr>
            <p:ph type="ftr" sz="quarter" idx="11"/>
          </p:nvPr>
        </p:nvSpPr>
        <p:spPr>
          <a:xfrm>
            <a:off x="914400" y="6172200"/>
            <a:ext cx="3886200" cy="457200"/>
          </a:xfrm>
        </p:spPr>
        <p:txBody>
          <a:bodyPr/>
          <a:lstStyle/>
          <a:p>
            <a:endParaRPr lang="ru-RU"/>
          </a:p>
        </p:txBody>
      </p:sp>
      <p:sp>
        <p:nvSpPr>
          <p:cNvPr id="7" name="Номер слайда 6"/>
          <p:cNvSpPr>
            <a:spLocks noGrp="1"/>
          </p:cNvSpPr>
          <p:nvPr>
            <p:ph type="sldNum" sz="quarter" idx="12"/>
          </p:nvPr>
        </p:nvSpPr>
        <p:spPr>
          <a:xfrm>
            <a:off x="146304" y="6208776"/>
            <a:ext cx="457200" cy="457200"/>
          </a:xfrm>
        </p:spPr>
        <p:txBody>
          <a:bodyPr/>
          <a:lstStyle/>
          <a:p>
            <a:fld id="{3B723EB1-9952-41B3-9333-C643219C9156}" type="slidenum">
              <a:rPr lang="ru-RU" smtClean="0"/>
              <a:t>‹#›</a:t>
            </a:fld>
            <a:endParaRPr lang="ru-RU"/>
          </a:p>
        </p:txBody>
      </p:sp>
      <p:sp>
        <p:nvSpPr>
          <p:cNvPr id="11" name="Прямоугольник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оугольник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Рисунок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ru-RU" smtClean="0"/>
              <a:t>Вставка рисунка</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Прямоугольник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Скругленный прямоугольник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Заголовок 21"/>
          <p:cNvSpPr>
            <a:spLocks noGrp="1"/>
          </p:cNvSpPr>
          <p:nvPr>
            <p:ph type="title"/>
          </p:nvPr>
        </p:nvSpPr>
        <p:spPr>
          <a:xfrm>
            <a:off x="914400" y="274638"/>
            <a:ext cx="7772400" cy="1143000"/>
          </a:xfrm>
          <a:prstGeom prst="rect">
            <a:avLst/>
          </a:prstGeom>
        </p:spPr>
        <p:txBody>
          <a:bodyPr bIns="91440" anchor="b" anchorCtr="0">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BBFA04C1-F16D-4557-9B0E-2753C90F7140}" type="datetimeFigureOut">
              <a:rPr lang="ru-RU" smtClean="0"/>
              <a:t>26.02.2019</a:t>
            </a:fld>
            <a:endParaRPr lang="ru-RU"/>
          </a:p>
        </p:txBody>
      </p:sp>
      <p:sp>
        <p:nvSpPr>
          <p:cNvPr id="3" name="Нижний колонтитул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ru-RU"/>
          </a:p>
        </p:txBody>
      </p:sp>
      <p:sp>
        <p:nvSpPr>
          <p:cNvPr id="23" name="Номер слайда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3B723EB1-9952-41B3-9333-C643219C9156}"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9.wmf"/><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hyperlink" Target="http://www.fipi.ru/oge-i-gve-9/demoversii-specifikacii-kodifikatory" TargetMode="External"/><Relationship Id="rId2" Type="http://schemas.openxmlformats.org/officeDocument/2006/relationships/hyperlink" Target="http://www.fipi.ru/oge-i-gve-9/dlya-predmetnyh-komissiy-subektov-rf" TargetMode="External"/><Relationship Id="rId1" Type="http://schemas.openxmlformats.org/officeDocument/2006/relationships/slideLayout" Target="../slideLayouts/slideLayout6.xml"/><Relationship Id="rId5" Type="http://schemas.openxmlformats.org/officeDocument/2006/relationships/hyperlink" Target="http://fizikadlyvas.ru/oge-gia.html" TargetMode="External"/><Relationship Id="rId4" Type="http://schemas.openxmlformats.org/officeDocument/2006/relationships/hyperlink" Target="http://www.fipi.ru/content/otkrytyy-bank-zadaniy-oge"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295400" y="3200400"/>
            <a:ext cx="7597080" cy="2388840"/>
          </a:xfrm>
        </p:spPr>
        <p:txBody>
          <a:bodyPr>
            <a:normAutofit/>
          </a:bodyPr>
          <a:lstStyle/>
          <a:p>
            <a:pPr algn="r"/>
            <a:endParaRPr lang="ru-RU" dirty="0" smtClean="0"/>
          </a:p>
          <a:p>
            <a:pPr algn="r"/>
            <a:endParaRPr lang="ru-RU" dirty="0" smtClean="0"/>
          </a:p>
          <a:p>
            <a:pPr algn="r"/>
            <a:r>
              <a:rPr lang="ru-RU" dirty="0" err="1" smtClean="0"/>
              <a:t>Ромашин</a:t>
            </a:r>
            <a:r>
              <a:rPr lang="ru-RU" dirty="0" smtClean="0"/>
              <a:t> С.Н.</a:t>
            </a:r>
          </a:p>
          <a:p>
            <a:pPr algn="r"/>
            <a:r>
              <a:rPr lang="ru-RU" dirty="0" smtClean="0"/>
              <a:t>Позднякова О.Е.</a:t>
            </a:r>
          </a:p>
          <a:p>
            <a:pPr algn="r"/>
            <a:r>
              <a:rPr lang="ru-RU" dirty="0" smtClean="0"/>
              <a:t>27.02.2019 г.</a:t>
            </a:r>
          </a:p>
          <a:p>
            <a:pPr algn="r"/>
            <a:endParaRPr lang="ru-RU" dirty="0"/>
          </a:p>
        </p:txBody>
      </p:sp>
      <p:sp>
        <p:nvSpPr>
          <p:cNvPr id="2" name="Заголовок 1"/>
          <p:cNvSpPr>
            <a:spLocks noGrp="1"/>
          </p:cNvSpPr>
          <p:nvPr>
            <p:ph type="ctrTitle"/>
          </p:nvPr>
        </p:nvSpPr>
        <p:spPr/>
        <p:txBody>
          <a:bodyPr/>
          <a:lstStyle/>
          <a:p>
            <a:pPr algn="ctr"/>
            <a:r>
              <a:rPr lang="ru-RU" dirty="0" smtClean="0"/>
              <a:t>Подготовка к ГИА по физике </a:t>
            </a:r>
            <a:br>
              <a:rPr lang="ru-RU" dirty="0" smtClean="0"/>
            </a:br>
            <a:r>
              <a:rPr lang="ru-RU" dirty="0" smtClean="0"/>
              <a:t>в 9 классе</a:t>
            </a:r>
            <a:endParaRPr lang="ru-RU"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22530" name="Picture 2"/>
          <p:cNvPicPr>
            <a:picLocks noChangeAspect="1" noChangeArrowheads="1"/>
          </p:cNvPicPr>
          <p:nvPr/>
        </p:nvPicPr>
        <p:blipFill>
          <a:blip r:embed="rId2" cstate="print"/>
          <a:srcRect/>
          <a:stretch>
            <a:fillRect/>
          </a:stretch>
        </p:blipFill>
        <p:spPr bwMode="auto">
          <a:xfrm>
            <a:off x="179512" y="1700808"/>
            <a:ext cx="8709572" cy="2592288"/>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23554" name="Picture 2"/>
          <p:cNvPicPr>
            <a:picLocks noChangeAspect="1" noChangeArrowheads="1"/>
          </p:cNvPicPr>
          <p:nvPr/>
        </p:nvPicPr>
        <p:blipFill>
          <a:blip r:embed="rId2" cstate="print"/>
          <a:srcRect/>
          <a:stretch>
            <a:fillRect/>
          </a:stretch>
        </p:blipFill>
        <p:spPr bwMode="auto">
          <a:xfrm>
            <a:off x="179512" y="3861048"/>
            <a:ext cx="8640956" cy="2160239"/>
          </a:xfrm>
          <a:prstGeom prst="rect">
            <a:avLst/>
          </a:prstGeom>
          <a:noFill/>
          <a:ln w="9525">
            <a:noFill/>
            <a:miter lim="800000"/>
            <a:headEnd/>
            <a:tailEnd/>
          </a:ln>
        </p:spPr>
      </p:pic>
      <p:pic>
        <p:nvPicPr>
          <p:cNvPr id="5" name="Picture 3"/>
          <p:cNvPicPr>
            <a:picLocks noChangeAspect="1" noChangeArrowheads="1"/>
          </p:cNvPicPr>
          <p:nvPr/>
        </p:nvPicPr>
        <p:blipFill>
          <a:blip r:embed="rId3" cstate="print"/>
          <a:srcRect/>
          <a:stretch>
            <a:fillRect/>
          </a:stretch>
        </p:blipFill>
        <p:spPr bwMode="auto">
          <a:xfrm>
            <a:off x="251520" y="836712"/>
            <a:ext cx="8729439" cy="2846556"/>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24578" name="Picture 2"/>
          <p:cNvPicPr>
            <a:picLocks noChangeAspect="1" noChangeArrowheads="1"/>
          </p:cNvPicPr>
          <p:nvPr/>
        </p:nvPicPr>
        <p:blipFill>
          <a:blip r:embed="rId2" cstate="print"/>
          <a:srcRect/>
          <a:stretch>
            <a:fillRect/>
          </a:stretch>
        </p:blipFill>
        <p:spPr bwMode="auto">
          <a:xfrm>
            <a:off x="251520" y="4077072"/>
            <a:ext cx="8653420" cy="1598859"/>
          </a:xfrm>
          <a:prstGeom prst="rect">
            <a:avLst/>
          </a:prstGeom>
          <a:noFill/>
          <a:ln w="9525">
            <a:noFill/>
            <a:miter lim="800000"/>
            <a:headEnd/>
            <a:tailEnd/>
          </a:ln>
        </p:spPr>
      </p:pic>
      <p:pic>
        <p:nvPicPr>
          <p:cNvPr id="4" name="Picture 3"/>
          <p:cNvPicPr>
            <a:picLocks noChangeAspect="1" noChangeArrowheads="1"/>
          </p:cNvPicPr>
          <p:nvPr/>
        </p:nvPicPr>
        <p:blipFill>
          <a:blip r:embed="rId3" cstate="print"/>
          <a:srcRect/>
          <a:stretch>
            <a:fillRect/>
          </a:stretch>
        </p:blipFill>
        <p:spPr bwMode="auto">
          <a:xfrm>
            <a:off x="179512" y="332656"/>
            <a:ext cx="8640960" cy="3931797"/>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25602" name="Picture 2"/>
          <p:cNvPicPr>
            <a:picLocks noChangeAspect="1" noChangeArrowheads="1"/>
          </p:cNvPicPr>
          <p:nvPr/>
        </p:nvPicPr>
        <p:blipFill>
          <a:blip r:embed="rId2" cstate="print"/>
          <a:srcRect/>
          <a:stretch>
            <a:fillRect/>
          </a:stretch>
        </p:blipFill>
        <p:spPr bwMode="auto">
          <a:xfrm>
            <a:off x="323528" y="1340769"/>
            <a:ext cx="8750687" cy="3168352"/>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28673" name="Rectangle 1"/>
          <p:cNvSpPr>
            <a:spLocks noChangeArrowheads="1"/>
          </p:cNvSpPr>
          <p:nvPr/>
        </p:nvSpPr>
        <p:spPr bwMode="auto">
          <a:xfrm>
            <a:off x="323528" y="-290099"/>
            <a:ext cx="8640960" cy="5509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450850" algn="just" defTabSz="914400" rtl="0" eaLnBrk="1" fontAlgn="base" latinLnBrk="0" hangingPunct="1">
              <a:lnSpc>
                <a:spcPct val="100000"/>
              </a:lnSpc>
              <a:spcBef>
                <a:spcPct val="0"/>
              </a:spcBef>
              <a:spcAft>
                <a:spcPct val="0"/>
              </a:spcAft>
              <a:buClrTx/>
              <a:buSzTx/>
              <a:buFontTx/>
              <a:buNone/>
              <a:tabLst/>
            </a:pPr>
            <a:endParaRPr lang="ru-RU" sz="1600" dirty="0">
              <a:latin typeface="Arial" pitchFamily="34" charset="0"/>
              <a:ea typeface="Times New Roman" pitchFamily="18" charset="0"/>
              <a:cs typeface="Arial" pitchFamily="34" charset="0"/>
            </a:endParaRPr>
          </a:p>
          <a:p>
            <a:pPr marL="0" marR="0" lvl="0" indent="450850" algn="just"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В ОГЭ по физике включено экспериментальное задание, выполняемое на реальном оборудовании. </a:t>
            </a:r>
            <a:endParaRPr kumimoji="0" lang="ru-RU"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Перечень дополнительных материалов и оборудования, пользование которыми разрешено на ОГЭ по физике, утвержден приказом </a:t>
            </a:r>
            <a:r>
              <a:rPr kumimoji="0" lang="ru-RU" sz="16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Минобрнауки</a:t>
            </a:r>
            <a:r>
              <a:rPr kumimoji="0" lang="ru-RU"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России. Используется непрограммируемый калькулятор (на каждого ученика) и экспериментальное оборудование.</a:t>
            </a:r>
            <a:endParaRPr kumimoji="0" lang="ru-RU"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Экзамен проводится в кабинетах физики. При необходимости можно использовать другие кабинеты, отвечающие требованиям безопасного труда при выполнении экспериментальных заданий экзаменационной работы.  На экзамене присутствует специалист по физике, который проводит перед экзаменом инструктаж по технике безопасности и следит за соблюдением правил безопасного труда во время работы обучающихся с лабораторным оборудованием. </a:t>
            </a:r>
            <a:endParaRPr kumimoji="0" lang="ru-RU"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Комплекты лабораторного оборудования для выполнения лабораторной работы формируются заблаговременно, до проведения экзамена. Для подготовки лабораторного оборудования в пункты проведения за один-два дня до экзамена сообщаются номера комплектов оборудования, которые будут использоваться на экзамене. Перечень комплектов оборудования для выполнения экспериментальных заданий составлен на основе типовых наборов для фронтальных работ по физике, а также на основе комплектов «</a:t>
            </a:r>
            <a:r>
              <a:rPr kumimoji="0" lang="ru-RU" sz="16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ГИАлаборатория</a:t>
            </a:r>
            <a:r>
              <a:rPr kumimoji="0" lang="ru-RU"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endParaRPr kumimoji="0" lang="ru-RU" sz="1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29697" name="Rectangle 1"/>
          <p:cNvSpPr>
            <a:spLocks noChangeArrowheads="1"/>
          </p:cNvSpPr>
          <p:nvPr/>
        </p:nvSpPr>
        <p:spPr bwMode="auto">
          <a:xfrm>
            <a:off x="539552" y="1256841"/>
            <a:ext cx="8352928" cy="25545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При отсутствии в ППЭ каких-либо приборов и материалов оборудование может быть заменено на аналогичное с другими характеристиками.  В целях обеспечения объективного оценивания выполнения лабораторной работы участниками ОГЭ в случае замены оборудования на аналогичное с другими характеристиками необходимо довести до сведения экспертов предметной комиссии, осуществляющих проверку выполнения заданий, описание характеристик реально используемого на экзамене оборудования.</a:t>
            </a:r>
            <a:endParaRPr kumimoji="0" lang="ru-RU"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Руководителем ППЭ / уполномоченным представителем ГЭК в свободной форме составляется акт о замене оборудования, акт передается вместе с ЭМ в РЦОИ.</a:t>
            </a:r>
            <a:endParaRPr kumimoji="0" lang="ru-RU" sz="1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Результаты ОГЭ -2018</a:t>
            </a:r>
            <a:endParaRPr lang="ru-RU" dirty="0"/>
          </a:p>
        </p:txBody>
      </p:sp>
      <p:pic>
        <p:nvPicPr>
          <p:cNvPr id="32770" name="Picture 2"/>
          <p:cNvPicPr>
            <a:picLocks noChangeAspect="1" noChangeArrowheads="1"/>
          </p:cNvPicPr>
          <p:nvPr/>
        </p:nvPicPr>
        <p:blipFill>
          <a:blip r:embed="rId2" cstate="print"/>
          <a:srcRect/>
          <a:stretch>
            <a:fillRect/>
          </a:stretch>
        </p:blipFill>
        <p:spPr bwMode="auto">
          <a:xfrm>
            <a:off x="1331640" y="1700808"/>
            <a:ext cx="6489700" cy="1179513"/>
          </a:xfrm>
          <a:prstGeom prst="rect">
            <a:avLst/>
          </a:prstGeom>
          <a:noFill/>
          <a:ln w="9525">
            <a:noFill/>
            <a:miter lim="800000"/>
            <a:headEnd/>
            <a:tailEnd/>
          </a:ln>
          <a:effectLst/>
        </p:spPr>
      </p:pic>
      <p:pic>
        <p:nvPicPr>
          <p:cNvPr id="32771" name="Picture 3"/>
          <p:cNvPicPr>
            <a:picLocks noChangeAspect="1" noChangeArrowheads="1"/>
          </p:cNvPicPr>
          <p:nvPr/>
        </p:nvPicPr>
        <p:blipFill>
          <a:blip r:embed="rId3" cstate="print"/>
          <a:srcRect/>
          <a:stretch>
            <a:fillRect/>
          </a:stretch>
        </p:blipFill>
        <p:spPr bwMode="auto">
          <a:xfrm>
            <a:off x="1547664" y="3068960"/>
            <a:ext cx="6489700" cy="1651000"/>
          </a:xfrm>
          <a:prstGeom prst="rect">
            <a:avLst/>
          </a:prstGeom>
          <a:noFill/>
          <a:ln w="9525">
            <a:noFill/>
            <a:miter lim="800000"/>
            <a:headEnd/>
            <a:tailEnd/>
          </a:ln>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3794" name="Picture 2"/>
          <p:cNvPicPr>
            <a:picLocks noChangeAspect="1" noChangeArrowheads="1"/>
          </p:cNvPicPr>
          <p:nvPr/>
        </p:nvPicPr>
        <p:blipFill>
          <a:blip r:embed="rId2" cstate="print"/>
          <a:srcRect/>
          <a:stretch>
            <a:fillRect/>
          </a:stretch>
        </p:blipFill>
        <p:spPr bwMode="auto">
          <a:xfrm>
            <a:off x="473590" y="836712"/>
            <a:ext cx="8094044" cy="2736304"/>
          </a:xfrm>
          <a:prstGeom prst="rect">
            <a:avLst/>
          </a:prstGeom>
          <a:noFill/>
          <a:ln w="9525">
            <a:noFill/>
            <a:miter lim="800000"/>
            <a:headEnd/>
            <a:tailEnd/>
          </a:ln>
          <a:effectLst/>
        </p:spPr>
      </p:pic>
      <p:graphicFrame>
        <p:nvGraphicFramePr>
          <p:cNvPr id="5" name="Диаграмма 4"/>
          <p:cNvGraphicFramePr/>
          <p:nvPr/>
        </p:nvGraphicFramePr>
        <p:xfrm>
          <a:off x="539552" y="3645024"/>
          <a:ext cx="8280920" cy="2664296"/>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4818" name="Picture 2"/>
          <p:cNvPicPr>
            <a:picLocks noChangeAspect="1" noChangeArrowheads="1"/>
          </p:cNvPicPr>
          <p:nvPr/>
        </p:nvPicPr>
        <p:blipFill>
          <a:blip r:embed="rId2" cstate="print"/>
          <a:srcRect/>
          <a:stretch>
            <a:fillRect/>
          </a:stretch>
        </p:blipFill>
        <p:spPr bwMode="auto">
          <a:xfrm>
            <a:off x="611560" y="1268760"/>
            <a:ext cx="8074630" cy="3528392"/>
          </a:xfrm>
          <a:prstGeom prst="rect">
            <a:avLst/>
          </a:prstGeom>
          <a:noFill/>
          <a:ln w="9525">
            <a:noFill/>
            <a:miter lim="800000"/>
            <a:headEnd/>
            <a:tailEnd/>
          </a:ln>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5842" name="Picture 2"/>
          <p:cNvPicPr>
            <a:picLocks noChangeAspect="1" noChangeArrowheads="1"/>
          </p:cNvPicPr>
          <p:nvPr/>
        </p:nvPicPr>
        <p:blipFill>
          <a:blip r:embed="rId2" cstate="print"/>
          <a:srcRect/>
          <a:stretch>
            <a:fillRect/>
          </a:stretch>
        </p:blipFill>
        <p:spPr bwMode="auto">
          <a:xfrm>
            <a:off x="395536" y="188640"/>
            <a:ext cx="8316415" cy="623045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Характеристика КИМ ОГЭ</a:t>
            </a:r>
            <a:endParaRPr lang="ru-RU" dirty="0"/>
          </a:p>
        </p:txBody>
      </p:sp>
      <p:pic>
        <p:nvPicPr>
          <p:cNvPr id="1026" name="Picture 2"/>
          <p:cNvPicPr>
            <a:picLocks noChangeAspect="1" noChangeArrowheads="1"/>
          </p:cNvPicPr>
          <p:nvPr/>
        </p:nvPicPr>
        <p:blipFill>
          <a:blip r:embed="rId2" cstate="print"/>
          <a:srcRect/>
          <a:stretch>
            <a:fillRect/>
          </a:stretch>
        </p:blipFill>
        <p:spPr bwMode="auto">
          <a:xfrm>
            <a:off x="251520" y="1628800"/>
            <a:ext cx="8640960" cy="1561235"/>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323528" y="3501008"/>
            <a:ext cx="8676456" cy="1661310"/>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9938" name="Picture 2"/>
          <p:cNvPicPr>
            <a:picLocks noChangeAspect="1" noChangeArrowheads="1"/>
          </p:cNvPicPr>
          <p:nvPr/>
        </p:nvPicPr>
        <p:blipFill>
          <a:blip r:embed="rId2" cstate="print"/>
          <a:srcRect/>
          <a:stretch>
            <a:fillRect/>
          </a:stretch>
        </p:blipFill>
        <p:spPr bwMode="auto">
          <a:xfrm>
            <a:off x="323528" y="692696"/>
            <a:ext cx="8493756" cy="4752528"/>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6866" name="Picture 2"/>
          <p:cNvPicPr>
            <a:picLocks noChangeAspect="1" noChangeArrowheads="1"/>
          </p:cNvPicPr>
          <p:nvPr/>
        </p:nvPicPr>
        <p:blipFill>
          <a:blip r:embed="rId3" cstate="print"/>
          <a:srcRect/>
          <a:stretch>
            <a:fillRect/>
          </a:stretch>
        </p:blipFill>
        <p:spPr bwMode="auto">
          <a:xfrm>
            <a:off x="467544" y="234102"/>
            <a:ext cx="8064896" cy="6479672"/>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7890" name="Picture 2"/>
          <p:cNvPicPr>
            <a:picLocks noChangeAspect="1" noChangeArrowheads="1"/>
          </p:cNvPicPr>
          <p:nvPr/>
        </p:nvPicPr>
        <p:blipFill>
          <a:blip r:embed="rId3" cstate="print"/>
          <a:srcRect/>
          <a:stretch>
            <a:fillRect/>
          </a:stretch>
        </p:blipFill>
        <p:spPr bwMode="auto">
          <a:xfrm>
            <a:off x="251520" y="332656"/>
            <a:ext cx="8748464" cy="6080616"/>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8914" name="Picture 2"/>
          <p:cNvPicPr>
            <a:picLocks noChangeAspect="1" noChangeArrowheads="1"/>
          </p:cNvPicPr>
          <p:nvPr/>
        </p:nvPicPr>
        <p:blipFill>
          <a:blip r:embed="rId2" cstate="print"/>
          <a:srcRect/>
          <a:stretch>
            <a:fillRect/>
          </a:stretch>
        </p:blipFill>
        <p:spPr bwMode="auto">
          <a:xfrm>
            <a:off x="251520" y="188640"/>
            <a:ext cx="8712968" cy="6415603"/>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26626" name="Picture 2"/>
          <p:cNvPicPr>
            <a:picLocks noChangeAspect="1" noChangeArrowheads="1"/>
          </p:cNvPicPr>
          <p:nvPr/>
        </p:nvPicPr>
        <p:blipFill>
          <a:blip r:embed="rId2" cstate="print"/>
          <a:srcRect/>
          <a:stretch>
            <a:fillRect/>
          </a:stretch>
        </p:blipFill>
        <p:spPr bwMode="auto">
          <a:xfrm>
            <a:off x="251520" y="332656"/>
            <a:ext cx="8712968" cy="2930488"/>
          </a:xfrm>
          <a:prstGeom prst="rect">
            <a:avLst/>
          </a:prstGeom>
          <a:noFill/>
          <a:ln w="9525">
            <a:noFill/>
            <a:miter lim="800000"/>
            <a:headEnd/>
            <a:tailEnd/>
          </a:ln>
        </p:spPr>
      </p:pic>
      <p:pic>
        <p:nvPicPr>
          <p:cNvPr id="26627" name="Picture 3"/>
          <p:cNvPicPr>
            <a:picLocks noChangeAspect="1" noChangeArrowheads="1"/>
          </p:cNvPicPr>
          <p:nvPr/>
        </p:nvPicPr>
        <p:blipFill>
          <a:blip r:embed="rId3" cstate="print"/>
          <a:srcRect/>
          <a:stretch>
            <a:fillRect/>
          </a:stretch>
        </p:blipFill>
        <p:spPr bwMode="auto">
          <a:xfrm>
            <a:off x="323529" y="3356992"/>
            <a:ext cx="8496943" cy="2521141"/>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27650" name="Picture 2"/>
          <p:cNvPicPr>
            <a:picLocks noChangeAspect="1" noChangeArrowheads="1"/>
          </p:cNvPicPr>
          <p:nvPr/>
        </p:nvPicPr>
        <p:blipFill>
          <a:blip r:embed="rId2" cstate="print"/>
          <a:srcRect/>
          <a:stretch>
            <a:fillRect/>
          </a:stretch>
        </p:blipFill>
        <p:spPr bwMode="auto">
          <a:xfrm>
            <a:off x="611560" y="548680"/>
            <a:ext cx="3921735" cy="5184576"/>
          </a:xfrm>
          <a:prstGeom prst="rect">
            <a:avLst/>
          </a:prstGeom>
          <a:noFill/>
          <a:ln w="9525">
            <a:noFill/>
            <a:miter lim="800000"/>
            <a:headEnd/>
            <a:tailEnd/>
          </a:ln>
        </p:spPr>
      </p:pic>
      <p:pic>
        <p:nvPicPr>
          <p:cNvPr id="27651" name="Picture 3"/>
          <p:cNvPicPr>
            <a:picLocks noChangeAspect="1" noChangeArrowheads="1"/>
          </p:cNvPicPr>
          <p:nvPr/>
        </p:nvPicPr>
        <p:blipFill>
          <a:blip r:embed="rId3" cstate="print"/>
          <a:srcRect/>
          <a:stretch>
            <a:fillRect/>
          </a:stretch>
        </p:blipFill>
        <p:spPr bwMode="auto">
          <a:xfrm>
            <a:off x="4932040" y="1346633"/>
            <a:ext cx="3672408" cy="5250719"/>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274638"/>
            <a:ext cx="7772400" cy="2218258"/>
          </a:xfrm>
        </p:spPr>
        <p:txBody>
          <a:bodyPr/>
          <a:lstStyle/>
          <a:p>
            <a:pPr algn="ctr"/>
            <a:r>
              <a:rPr lang="ru-RU" b="1" dirty="0" smtClean="0"/>
              <a:t>Удачи на ОГЭ!</a:t>
            </a:r>
            <a:endParaRPr lang="ru-RU" b="1" dirty="0"/>
          </a:p>
        </p:txBody>
      </p:sp>
      <p:sp>
        <p:nvSpPr>
          <p:cNvPr id="4" name="Прямоугольник 3"/>
          <p:cNvSpPr/>
          <p:nvPr/>
        </p:nvSpPr>
        <p:spPr>
          <a:xfrm>
            <a:off x="323528" y="3105835"/>
            <a:ext cx="8496944" cy="3139321"/>
          </a:xfrm>
          <a:prstGeom prst="rect">
            <a:avLst/>
          </a:prstGeom>
        </p:spPr>
        <p:txBody>
          <a:bodyPr wrap="square">
            <a:spAutoFit/>
          </a:bodyPr>
          <a:lstStyle/>
          <a:p>
            <a:r>
              <a:rPr lang="en-US" dirty="0" smtClean="0">
                <a:hlinkClick r:id="rId2"/>
              </a:rPr>
              <a:t>http://</a:t>
            </a:r>
            <a:r>
              <a:rPr lang="en-US" sz="2000" dirty="0" smtClean="0">
                <a:hlinkClick r:id="rId2"/>
              </a:rPr>
              <a:t>www.fipi.ru/oge-i-gve-9/dlya-predmetnyh-komissiy-subektov-rf</a:t>
            </a:r>
            <a:r>
              <a:rPr lang="en-US" sz="2000" dirty="0" smtClean="0"/>
              <a:t> </a:t>
            </a:r>
            <a:r>
              <a:rPr lang="en-US" sz="2000" dirty="0" smtClean="0">
                <a:hlinkClick r:id="rId3"/>
              </a:rPr>
              <a:t>http://www.fipi.ru/oge-i-gve-9/demoversii-specifikacii-kodifikatory</a:t>
            </a:r>
            <a:r>
              <a:rPr lang="en-US" sz="2000" dirty="0" smtClean="0"/>
              <a:t> </a:t>
            </a:r>
            <a:r>
              <a:rPr lang="en-US" sz="2000" dirty="0" smtClean="0">
                <a:hlinkClick r:id="rId4"/>
              </a:rPr>
              <a:t>http://www.fipi.ru/content/otkrytyy-bank-zadaniy-oge</a:t>
            </a:r>
            <a:r>
              <a:rPr lang="en-US" sz="2000" dirty="0" smtClean="0"/>
              <a:t> </a:t>
            </a:r>
            <a:endParaRPr lang="ru-RU" sz="2000" dirty="0" smtClean="0"/>
          </a:p>
          <a:p>
            <a:r>
              <a:rPr lang="en-US" sz="2000" dirty="0" smtClean="0">
                <a:hlinkClick r:id="rId5"/>
              </a:rPr>
              <a:t>http://fizikadlyvas.ru/oge-gia.html</a:t>
            </a:r>
            <a:endParaRPr lang="ru-RU" sz="2000" dirty="0" smtClean="0"/>
          </a:p>
          <a:p>
            <a:endParaRPr lang="ru-RU" sz="2000" dirty="0" smtClean="0"/>
          </a:p>
          <a:p>
            <a:endParaRPr lang="ru-RU" sz="2000" dirty="0" smtClean="0"/>
          </a:p>
          <a:p>
            <a:endParaRPr lang="ru-RU" sz="2000" dirty="0" smtClean="0"/>
          </a:p>
          <a:p>
            <a:endParaRPr lang="ru-RU" sz="2000" dirty="0" smtClean="0"/>
          </a:p>
          <a:p>
            <a:endParaRPr lang="ru-RU" sz="2000" dirty="0" smtClean="0"/>
          </a:p>
          <a:p>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Характеристика КИМ ОГЭ</a:t>
            </a:r>
            <a:endParaRPr lang="ru-RU" dirty="0"/>
          </a:p>
        </p:txBody>
      </p:sp>
      <p:pic>
        <p:nvPicPr>
          <p:cNvPr id="2050" name="Picture 2"/>
          <p:cNvPicPr>
            <a:picLocks noChangeAspect="1" noChangeArrowheads="1"/>
          </p:cNvPicPr>
          <p:nvPr/>
        </p:nvPicPr>
        <p:blipFill>
          <a:blip r:embed="rId2" cstate="print"/>
          <a:srcRect/>
          <a:stretch>
            <a:fillRect/>
          </a:stretch>
        </p:blipFill>
        <p:spPr bwMode="auto">
          <a:xfrm>
            <a:off x="0" y="1340768"/>
            <a:ext cx="8820472" cy="3358920"/>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Характеристика КИМ ОГЭ</a:t>
            </a:r>
            <a:endParaRPr lang="ru-RU" dirty="0"/>
          </a:p>
        </p:txBody>
      </p:sp>
      <p:pic>
        <p:nvPicPr>
          <p:cNvPr id="3074" name="Picture 2"/>
          <p:cNvPicPr>
            <a:picLocks noChangeAspect="1" noChangeArrowheads="1"/>
          </p:cNvPicPr>
          <p:nvPr/>
        </p:nvPicPr>
        <p:blipFill>
          <a:blip r:embed="rId2" cstate="print"/>
          <a:srcRect/>
          <a:stretch>
            <a:fillRect/>
          </a:stretch>
        </p:blipFill>
        <p:spPr bwMode="auto">
          <a:xfrm>
            <a:off x="251520" y="1484784"/>
            <a:ext cx="8729099" cy="2468636"/>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Характеристика КИМ ОГЭ</a:t>
            </a:r>
            <a:endParaRPr lang="ru-RU" dirty="0"/>
          </a:p>
        </p:txBody>
      </p:sp>
      <p:pic>
        <p:nvPicPr>
          <p:cNvPr id="4098" name="Picture 2"/>
          <p:cNvPicPr>
            <a:picLocks noChangeAspect="1" noChangeArrowheads="1"/>
          </p:cNvPicPr>
          <p:nvPr/>
        </p:nvPicPr>
        <p:blipFill>
          <a:blip r:embed="rId2" cstate="print"/>
          <a:srcRect/>
          <a:stretch>
            <a:fillRect/>
          </a:stretch>
        </p:blipFill>
        <p:spPr bwMode="auto">
          <a:xfrm>
            <a:off x="315297" y="2132856"/>
            <a:ext cx="8596369" cy="2664296"/>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122" name="Picture 2"/>
          <p:cNvPicPr>
            <a:picLocks noChangeAspect="1" noChangeArrowheads="1"/>
          </p:cNvPicPr>
          <p:nvPr/>
        </p:nvPicPr>
        <p:blipFill>
          <a:blip r:embed="rId2" cstate="print"/>
          <a:srcRect/>
          <a:stretch>
            <a:fillRect/>
          </a:stretch>
        </p:blipFill>
        <p:spPr bwMode="auto">
          <a:xfrm>
            <a:off x="251520" y="1484784"/>
            <a:ext cx="8582792" cy="2664296"/>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endParaRPr lang="ru-RU"/>
          </a:p>
        </p:txBody>
      </p:sp>
      <p:pic>
        <p:nvPicPr>
          <p:cNvPr id="6146" name="Picture 2"/>
          <p:cNvPicPr>
            <a:picLocks noChangeAspect="1" noChangeArrowheads="1"/>
          </p:cNvPicPr>
          <p:nvPr/>
        </p:nvPicPr>
        <p:blipFill>
          <a:blip r:embed="rId2" cstate="print"/>
          <a:srcRect/>
          <a:stretch>
            <a:fillRect/>
          </a:stretch>
        </p:blipFill>
        <p:spPr bwMode="auto">
          <a:xfrm>
            <a:off x="323529" y="1484785"/>
            <a:ext cx="8464449" cy="3672407"/>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7170" name="Picture 2"/>
          <p:cNvPicPr>
            <a:picLocks noChangeAspect="1" noChangeArrowheads="1"/>
          </p:cNvPicPr>
          <p:nvPr/>
        </p:nvPicPr>
        <p:blipFill>
          <a:blip r:embed="rId2" cstate="print"/>
          <a:srcRect/>
          <a:stretch>
            <a:fillRect/>
          </a:stretch>
        </p:blipFill>
        <p:spPr bwMode="auto">
          <a:xfrm>
            <a:off x="76992" y="1412776"/>
            <a:ext cx="8838303" cy="3024336"/>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8194" name="Picture 2"/>
          <p:cNvPicPr>
            <a:picLocks noChangeAspect="1" noChangeArrowheads="1"/>
          </p:cNvPicPr>
          <p:nvPr/>
        </p:nvPicPr>
        <p:blipFill>
          <a:blip r:embed="rId2" cstate="print"/>
          <a:srcRect/>
          <a:stretch>
            <a:fillRect/>
          </a:stretch>
        </p:blipFill>
        <p:spPr bwMode="auto">
          <a:xfrm>
            <a:off x="172707" y="2348880"/>
            <a:ext cx="8719773" cy="1469773"/>
          </a:xfrm>
          <a:prstGeom prst="rect">
            <a:avLst/>
          </a:prstGeom>
          <a:noFill/>
          <a:ln w="9525">
            <a:noFill/>
            <a:miter lim="800000"/>
            <a:headEnd/>
            <a:tailEnd/>
          </a:ln>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праведливость">
  <a:themeElements>
    <a:clrScheme name="Справедливость">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Справедливость">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Справедливость">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75</TotalTime>
  <Words>295</Words>
  <Application>Microsoft Office PowerPoint</Application>
  <PresentationFormat>Экран (4:3)</PresentationFormat>
  <Paragraphs>31</Paragraphs>
  <Slides>26</Slides>
  <Notes>3</Notes>
  <HiddenSlides>0</HiddenSlides>
  <MMClips>0</MMClips>
  <ScaleCrop>false</ScaleCrop>
  <HeadingPairs>
    <vt:vector size="4" baseType="variant">
      <vt:variant>
        <vt:lpstr>Тема</vt:lpstr>
      </vt:variant>
      <vt:variant>
        <vt:i4>1</vt:i4>
      </vt:variant>
      <vt:variant>
        <vt:lpstr>Заголовки слайдов</vt:lpstr>
      </vt:variant>
      <vt:variant>
        <vt:i4>26</vt:i4>
      </vt:variant>
    </vt:vector>
  </HeadingPairs>
  <TitlesOfParts>
    <vt:vector size="27" baseType="lpstr">
      <vt:lpstr>Справедливость</vt:lpstr>
      <vt:lpstr>Подготовка к ГИА по физике  в 9 классе</vt:lpstr>
      <vt:lpstr>Характеристика КИМ ОГЭ</vt:lpstr>
      <vt:lpstr>Характеристика КИМ ОГЭ</vt:lpstr>
      <vt:lpstr>Характеристика КИМ ОГЭ</vt:lpstr>
      <vt:lpstr>Характеристика КИМ ОГЭ</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Результаты ОГЭ -2018</vt:lpstr>
      <vt:lpstr>Слайд 17</vt:lpstr>
      <vt:lpstr>Слайд 18</vt:lpstr>
      <vt:lpstr>Слайд 19</vt:lpstr>
      <vt:lpstr>Слайд 20</vt:lpstr>
      <vt:lpstr>Слайд 21</vt:lpstr>
      <vt:lpstr>Слайд 22</vt:lpstr>
      <vt:lpstr>Слайд 23</vt:lpstr>
      <vt:lpstr>Слайд 24</vt:lpstr>
      <vt:lpstr>Слайд 25</vt:lpstr>
      <vt:lpstr>Удачи на ОГЭ!</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Подготовка к ГИА по физике</dc:title>
  <dc:creator>Оксана Позднякова</dc:creator>
  <cp:lastModifiedBy>Оксана Позднякова</cp:lastModifiedBy>
  <cp:revision>2</cp:revision>
  <dcterms:created xsi:type="dcterms:W3CDTF">2019-02-26T19:54:58Z</dcterms:created>
  <dcterms:modified xsi:type="dcterms:W3CDTF">2019-02-26T21:10:31Z</dcterms:modified>
</cp:coreProperties>
</file>